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5" r:id="rId2"/>
    <p:sldId id="276" r:id="rId3"/>
    <p:sldId id="256" r:id="rId4"/>
    <p:sldId id="257" r:id="rId5"/>
    <p:sldId id="258" r:id="rId6"/>
    <p:sldId id="261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7" r:id="rId21"/>
    <p:sldId id="278" r:id="rId22"/>
    <p:sldId id="279" r:id="rId23"/>
    <p:sldId id="280" r:id="rId24"/>
    <p:sldId id="287" r:id="rId25"/>
    <p:sldId id="282" r:id="rId26"/>
    <p:sldId id="291" r:id="rId27"/>
    <p:sldId id="285" r:id="rId28"/>
    <p:sldId id="288" r:id="rId29"/>
    <p:sldId id="292" r:id="rId30"/>
    <p:sldId id="290" r:id="rId3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CBFF75-AE4C-4701-9231-1A2CB424DC13}">
          <p14:sldIdLst>
            <p14:sldId id="275"/>
            <p14:sldId id="276"/>
            <p14:sldId id="256"/>
            <p14:sldId id="257"/>
            <p14:sldId id="258"/>
            <p14:sldId id="261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3"/>
            <p14:sldId id="274"/>
            <p14:sldId id="277"/>
            <p14:sldId id="278"/>
            <p14:sldId id="279"/>
            <p14:sldId id="280"/>
            <p14:sldId id="287"/>
            <p14:sldId id="282"/>
            <p14:sldId id="291"/>
            <p14:sldId id="285"/>
            <p14:sldId id="288"/>
            <p14:sldId id="292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20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30674325759901E-2"/>
          <c:y val="0.11061764070286548"/>
          <c:w val="0.95764039729486783"/>
          <c:h val="0.79266396918529325"/>
        </c:manualLayout>
      </c:layout>
      <c:barChart>
        <c:barDir val="col"/>
        <c:grouping val="clustered"/>
        <c:varyColors val="0"/>
        <c:ser>
          <c:idx val="0"/>
          <c:order val="0"/>
          <c:tx>
            <c:v>Поселения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Sheet3!$O$50:$P$50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Sheet3!$O$51:$P$51</c:f>
              <c:numCache>
                <c:formatCode>General</c:formatCode>
                <c:ptCount val="2"/>
                <c:pt idx="0">
                  <c:v>308</c:v>
                </c:pt>
                <c:pt idx="1">
                  <c:v>240</c:v>
                </c:pt>
              </c:numCache>
            </c:numRef>
          </c:val>
        </c:ser>
        <c:ser>
          <c:idx val="1"/>
          <c:order val="1"/>
          <c:tx>
            <c:v>Муниципальны районы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Sheet3!$O$50:$P$50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Sheet3!$O$52:$P$52</c:f>
              <c:numCache>
                <c:formatCode>General</c:formatCode>
                <c:ptCount val="2"/>
                <c:pt idx="0">
                  <c:v>150</c:v>
                </c:pt>
                <c:pt idx="1">
                  <c:v>146</c:v>
                </c:pt>
              </c:numCache>
            </c:numRef>
          </c:val>
        </c:ser>
        <c:ser>
          <c:idx val="2"/>
          <c:order val="2"/>
          <c:tx>
            <c:v>Городские округа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Sheet3!$O$50:$P$50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Sheet3!$O$53:$P$53</c:f>
              <c:numCache>
                <c:formatCode>General</c:formatCode>
                <c:ptCount val="2"/>
                <c:pt idx="0">
                  <c:v>29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91843712"/>
        <c:axId val="391844104"/>
      </c:barChart>
      <c:catAx>
        <c:axId val="39184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91844104"/>
        <c:crosses val="autoZero"/>
        <c:auto val="1"/>
        <c:lblAlgn val="ctr"/>
        <c:lblOffset val="100"/>
        <c:noMultiLvlLbl val="0"/>
      </c:catAx>
      <c:valAx>
        <c:axId val="391844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91843712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000">
          <a:solidFill>
            <a:schemeClr val="tx2"/>
          </a:solidFill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0E15D-BE71-4DB6-BE83-EA161A059D38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44DC2-35E1-49DD-83B7-70AD35ED1E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5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E4FD14-1985-48BB-AD0B-505A69073E5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04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77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2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7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22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6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83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91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7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3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1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1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5B769-F903-45FC-A61F-64BE4BD59CE4}" type="datetimeFigureOut">
              <a:rPr lang="ru-RU" smtClean="0"/>
              <a:t>21.11.2017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8AEF7-6B51-42EB-BB48-5537533E5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9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07" y="581499"/>
            <a:ext cx="9143999" cy="3851587"/>
          </a:xfrm>
        </p:spPr>
        <p:txBody>
          <a:bodyPr>
            <a:normAutofit fontScale="90000"/>
          </a:bodyPr>
          <a:lstStyle/>
          <a:p>
            <a:r>
              <a:rPr lang="ru-RU" cap="all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</a:t>
            </a:r>
            <a:br>
              <a:rPr lang="ru-RU" cap="all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all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инициатив</a:t>
            </a:r>
            <a:r>
              <a:rPr lang="en-US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all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</a:t>
            </a:r>
            <a:r>
              <a:rPr lang="ru-RU" cap="all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r>
              <a:rPr lang="ru-RU" cap="all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cap="all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/>
              <a:t>1</a:t>
            </a:fld>
            <a:endParaRPr lang="ru-RU"/>
          </a:p>
        </p:txBody>
      </p:sp>
      <p:pic>
        <p:nvPicPr>
          <p:cNvPr id="8194" name="Picture 2" descr="C:\Users\Нелли\Desktop\Буклет\лого ЦИГИ\old-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00" y="4355538"/>
            <a:ext cx="2078360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553" y="551438"/>
            <a:ext cx="113124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П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 по устройству хоккейной коробки в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с.Кармасан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Кармасанский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с/с;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проект был направлен на создание условий для развития зимних видов спорта, в частности хоккея с шайбой, формирование здорового образа жизни среди населения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Кармасанского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сельсовета, организация содержательного досуга среди населения, сохранение и развитие традиций хоккея с шайбой.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укрепление и развитие материально-технической базы для занятий физической культурой и спортом;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пропаганда здорового образа жизни и формирование у населения потребности в здоровом образе жизни;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досуговой деятельности для населения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увеличение объектов спорта на территории </a:t>
            </a:r>
            <a:r>
              <a:rPr lang="ru-RU" sz="1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Кармасанского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сельсовета;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увеличение количества занимающихся физической культурой и спортом.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0" algn="just">
              <a:spcAft>
                <a:spcPts val="10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хоккейной коробки на территории села дала возможность заниматься не только учащимся, но и жителям села разного возраста.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138771"/>
              </p:ext>
            </p:extLst>
          </p:nvPr>
        </p:nvGraphicFramePr>
        <p:xfrm>
          <a:off x="1186542" y="239136"/>
          <a:ext cx="9100457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161"/>
                <a:gridCol w="5915296"/>
              </a:tblGrid>
              <a:tr h="3074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Кармасанский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хоккейной коробки в с.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Кармасан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  <p:pic>
        <p:nvPicPr>
          <p:cNvPr id="5" name="Рисунок 4" descr="\\OBCHAYAPAPKA\install\общая папка\ППМИ\ППМИ 2016\кармасан\DSC009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75" y="2959826"/>
            <a:ext cx="5631454" cy="374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OBCHAYAPAPKA\install\общая папка\ППМИ\ППМИ 2016\кармасан\DSC009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9" y="2959826"/>
            <a:ext cx="5749833" cy="3745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245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378" y="709079"/>
            <a:ext cx="1137339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Ограждение территории кладбища является одной из важных задач, потому что места захоронений – это наша память, это наши корни. В связи с местом расположения старого кладбища, расширение его границ не возможно, а так же с ростом численности населения нам необходимо обустройство территории нового кладбища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д.Николаевка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Территория кладбища составляет 6 га.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69994"/>
              </p:ext>
            </p:extLst>
          </p:nvPr>
        </p:nvGraphicFramePr>
        <p:xfrm>
          <a:off x="1369423" y="218952"/>
          <a:ext cx="9100457" cy="352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989"/>
                <a:gridCol w="6089468"/>
              </a:tblGrid>
              <a:tr h="35267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Николаевский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Устройство ограждения территории кладбища</a:t>
                      </a: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6" name="Рисунок 5" descr="активные жители села  высадили  вдоль ограждения кладбища молодые ел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21" y="2253615"/>
            <a:ext cx="5371829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активные жители села  высадили  вдоль ограждения кладбища молодые ел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09" y="2253615"/>
            <a:ext cx="5777729" cy="405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338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174" y="697851"/>
            <a:ext cx="11747863" cy="120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 апреля 2016 года на кладбище с. Жуково отсутствовали свободные места для захоронения, ограждения кладбища были старые. Тем не менее, количество жителей населенных пунктов Жуковского СП ежегодно увеличивается, в связи с этим производить захоронение было негде. Поэтому, в кратчайшие сроки требовалось произвести расширение кладбища и его ограждение в память о наших предках!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проекта после реализац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05" y="2471329"/>
            <a:ext cx="6096000" cy="3448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80661"/>
              </p:ext>
            </p:extLst>
          </p:nvPr>
        </p:nvGraphicFramePr>
        <p:xfrm>
          <a:off x="942703" y="239136"/>
          <a:ext cx="9100457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8143"/>
                <a:gridCol w="6542314"/>
              </a:tblGrid>
              <a:tr h="3074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Жуковский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Ограждение и расширение кладбища в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с.Жуково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54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4691" y="605909"/>
            <a:ext cx="1126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 по организации пожарного подъезда к реке Дема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д.Лекаревка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Таптыковский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с/с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142235"/>
              </p:ext>
            </p:extLst>
          </p:nvPr>
        </p:nvGraphicFramePr>
        <p:xfrm>
          <a:off x="524691" y="239136"/>
          <a:ext cx="10683875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132"/>
                <a:gridCol w="6954743"/>
              </a:tblGrid>
              <a:tr h="3074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Таптыковский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пожарного подъезда к реке Дема в д.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Лекаревка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  <p:pic>
        <p:nvPicPr>
          <p:cNvPr id="5" name="Рисунок 4" descr="\\OBCHAYAPAPKA\install\общая папка\ППМИ\ППМИ 2016\таптыково\IMG_06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46" y="1154787"/>
            <a:ext cx="3881846" cy="2674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\\OBCHAYAPAPKA\install\общая папка\ППМИ\ППМИ 2016\таптыково\IMG_06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82" y="1238718"/>
            <a:ext cx="4616179" cy="2590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\\OBCHAYAPAPKA\install\общая папка\ППМИ\ППМИ 2016\таптыково\IMG_068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90" y="4092688"/>
            <a:ext cx="4280763" cy="2630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63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136" y="1128989"/>
            <a:ext cx="99451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 по благоустройству озера с обустройством пирса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с.Чернолесовский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 Красноярский с/с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97025"/>
              </p:ext>
            </p:extLst>
          </p:nvPr>
        </p:nvGraphicFramePr>
        <p:xfrm>
          <a:off x="1011465" y="121919"/>
          <a:ext cx="9856831" cy="921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2694"/>
                <a:gridCol w="6864137"/>
              </a:tblGrid>
              <a:tr h="83446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Красноярский 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озера возле дома 10 по улице Мира с.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Чернолесовский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обустройством 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пирса для забора воды и подъездной дороги</a:t>
                      </a: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5" name="Рисунок 4" descr="\\OBCHAYAPAPKA\install\общая папка\ППМИ\ППМИ 2016\красноярский\20170426_1639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19" y="1767613"/>
            <a:ext cx="3471998" cy="471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OBCHAYAPAPKA\install\общая папка\ППМИ\ППМИ 2016\красноярский\20170426_164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6" y="1767613"/>
            <a:ext cx="3762104" cy="471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260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1610" y="605909"/>
            <a:ext cx="7262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 по благоустройству территории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с.Миловка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Миловский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с/с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212040"/>
              </p:ext>
            </p:extLst>
          </p:nvPr>
        </p:nvGraphicFramePr>
        <p:xfrm>
          <a:off x="1160417" y="239136"/>
          <a:ext cx="9716589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0063"/>
                <a:gridCol w="7036526"/>
              </a:tblGrid>
              <a:tr h="25928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Миловский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территории по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ул.Победы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Миловка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  <p:pic>
        <p:nvPicPr>
          <p:cNvPr id="5" name="Рисунок 4" descr="\\OBCHAYAPAPKA\install\общая папка\ППМИ\ППМИ 2016\Миловский\0d2Sp2unRok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323701"/>
            <a:ext cx="3959771" cy="256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OBCHAYAPAPKA\install\общая папка\ППМИ\ППМИ 2016\Миловский\ZsMgP6u_jI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8" y="1720079"/>
            <a:ext cx="5842092" cy="458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\\OBCHAYAPAPKA\install\общая папка\ППМИ\ППМИ 2016\Миловский\kUKYS-bYdwQ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4014652"/>
            <a:ext cx="3959771" cy="2727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03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13312" y="605909"/>
            <a:ext cx="7062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 по обустройству родника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д.Суровка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 Михайловский с/с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353042"/>
              </p:ext>
            </p:extLst>
          </p:nvPr>
        </p:nvGraphicFramePr>
        <p:xfrm>
          <a:off x="942703" y="239136"/>
          <a:ext cx="9864634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3907"/>
                <a:gridCol w="6770727"/>
              </a:tblGrid>
              <a:tr h="3074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родника в д.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Суровка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 Михайловский с/с</a:t>
                      </a: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  <p:pic>
        <p:nvPicPr>
          <p:cNvPr id="5" name="Рисунок 4" descr="\\OBCHAYAPAPKA\install\общая папка\ППМИ\ППМИ 2016\михайловка\1 - 00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6"/>
          <a:stretch/>
        </p:blipFill>
        <p:spPr bwMode="auto">
          <a:xfrm>
            <a:off x="379820" y="2361073"/>
            <a:ext cx="4914991" cy="2950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\\OBCHAYAPAPKA\install\общая папка\ППМИ\ППМИ 2016\михайловка\1 - 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47" y="1029711"/>
            <a:ext cx="5541328" cy="279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6" y="3823063"/>
            <a:ext cx="5355773" cy="30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4611098" y="2330206"/>
            <a:ext cx="683713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071004" y="1029710"/>
            <a:ext cx="923108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после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5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8936" y="605909"/>
            <a:ext cx="9039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 по ремонту участка наружных сетей водопровода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с.Ольховое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 Ольховский с/с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14911"/>
              </p:ext>
            </p:extLst>
          </p:nvPr>
        </p:nvGraphicFramePr>
        <p:xfrm>
          <a:off x="960120" y="239136"/>
          <a:ext cx="9760131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296"/>
                <a:gridCol w="6941835"/>
              </a:tblGrid>
              <a:tr h="2377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Ольховский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участка наружных сетей водопровода к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с.Ольховое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5" name="Рисунок 4" descr="\\OBCHAYAPAPKA\install\общая папка\ППМИ\ППМИ 2016\ольховка\ППМИ 2016 водопровод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8" y="1682659"/>
            <a:ext cx="5063491" cy="352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OBCHAYAPAPKA\install\общая папка\ППМИ\ППМИ 2016\ольховка\ППМИ 2016 водопровод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10" y="1682659"/>
            <a:ext cx="5153161" cy="3525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365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081769"/>
              </p:ext>
            </p:extLst>
          </p:nvPr>
        </p:nvGraphicFramePr>
        <p:xfrm>
          <a:off x="418012" y="239136"/>
          <a:ext cx="10302240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4833"/>
                <a:gridCol w="7327407"/>
              </a:tblGrid>
              <a:tr h="2377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Кирилловский 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спортивно-игровой площадки в д. </a:t>
                      </a:r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Дорогино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6" y="1027611"/>
            <a:ext cx="4042228" cy="2690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15" y="1027612"/>
            <a:ext cx="3638322" cy="2690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027610"/>
            <a:ext cx="3790406" cy="26909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3869654"/>
            <a:ext cx="3790406" cy="2653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46" y="3869654"/>
            <a:ext cx="4042228" cy="26530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715" y="3869654"/>
            <a:ext cx="3638322" cy="26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8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845768"/>
              </p:ext>
            </p:extLst>
          </p:nvPr>
        </p:nvGraphicFramePr>
        <p:xfrm>
          <a:off x="418012" y="239136"/>
          <a:ext cx="10302240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4833"/>
                <a:gridCol w="7327407"/>
              </a:tblGrid>
              <a:tr h="2377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Дмитриевский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и ограждение парка отдыха </a:t>
                      </a:r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с.Дмитриевка</a:t>
                      </a:r>
                      <a:endParaRPr lang="ru-RU" sz="2000" b="1" i="1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2" y="790574"/>
            <a:ext cx="4929051" cy="5488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28"/>
          <a:stretch/>
        </p:blipFill>
        <p:spPr>
          <a:xfrm>
            <a:off x="5569132" y="790575"/>
            <a:ext cx="5952943" cy="5488304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4341132" y="1016215"/>
            <a:ext cx="683713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0472376" y="926059"/>
            <a:ext cx="923108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после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72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927" y="375158"/>
            <a:ext cx="9055530" cy="1080120"/>
          </a:xfrm>
        </p:spPr>
        <p:txBody>
          <a:bodyPr>
            <a:normAutofit/>
          </a:bodyPr>
          <a:lstStyle/>
          <a:p>
            <a:r>
              <a:rPr lang="ru-RU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 в 2016 и 2017 годах. </a:t>
            </a:r>
            <a:r>
              <a:rPr lang="ru-RU" sz="3600" cap="all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</a:t>
            </a:r>
            <a:endParaRPr lang="ru-RU" sz="3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521775"/>
              </p:ext>
            </p:extLst>
          </p:nvPr>
        </p:nvGraphicFramePr>
        <p:xfrm>
          <a:off x="2063552" y="1602377"/>
          <a:ext cx="7920880" cy="5138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56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8563" y="2924946"/>
            <a:ext cx="9055530" cy="1144703"/>
          </a:xfrm>
        </p:spPr>
        <p:txBody>
          <a:bodyPr>
            <a:noAutofit/>
          </a:bodyPr>
          <a:lstStyle/>
          <a:p>
            <a:r>
              <a:rPr lang="ru-RU" sz="115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 2018</a:t>
            </a:r>
            <a:endParaRPr lang="ru-RU" sz="115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830" y="320638"/>
            <a:ext cx="9055530" cy="1144703"/>
          </a:xfrm>
        </p:spPr>
        <p:txBody>
          <a:bodyPr>
            <a:noAutofit/>
          </a:bodyPr>
          <a:lstStyle/>
          <a:p>
            <a:r>
              <a:rPr lang="ru-RU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есть кто в ППМИ</a:t>
            </a:r>
            <a:endParaRPr lang="ru-RU" sz="3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/>
              <a:t>21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35218" y="2204864"/>
            <a:ext cx="790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/ инициатор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СП, ГП, ТОС, ТСЖ, МКД, УК, НП в составе ГО –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МО, на территории которого реализуется проект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5218" y="3775392"/>
            <a:ext cx="7881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МР / ГО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лицо, ответственное за участие в ППМИ в муниципальном районе или городском округе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35218" y="5238162"/>
            <a:ext cx="7881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ЦИГИ / консультант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человек, оказывающий консультационно- методологическую помощь участникам и куратору</a:t>
            </a:r>
          </a:p>
        </p:txBody>
      </p:sp>
      <p:pic>
        <p:nvPicPr>
          <p:cNvPr id="9" name="Picture 2" descr="C:\Users\968F~1\AppData\Local\Temp\7zE9EDE.tmp\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4" t="44999" r="20000" b="18151"/>
          <a:stretch/>
        </p:blipFill>
        <p:spPr bwMode="auto">
          <a:xfrm>
            <a:off x="1703254" y="5085185"/>
            <a:ext cx="831965" cy="92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968F~1\AppData\Local\Temp\7zECBDC.tmp\0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5" t="69299" r="4874" b="8965"/>
          <a:stretch/>
        </p:blipFill>
        <p:spPr bwMode="auto">
          <a:xfrm>
            <a:off x="1808534" y="3596010"/>
            <a:ext cx="726684" cy="126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968F~1\AppData\Local\Temp\7zE3638.tmp\0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t="26865" r="68446" b="52637"/>
          <a:stretch/>
        </p:blipFill>
        <p:spPr bwMode="auto">
          <a:xfrm>
            <a:off x="1808535" y="2060848"/>
            <a:ext cx="746139" cy="12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1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2441" y="278998"/>
            <a:ext cx="9055530" cy="1144703"/>
          </a:xfrm>
        </p:spPr>
        <p:txBody>
          <a:bodyPr>
            <a:normAutofit/>
          </a:bodyPr>
          <a:lstStyle/>
          <a:p>
            <a:r>
              <a:rPr lang="ru-RU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 в 201</a:t>
            </a:r>
            <a:r>
              <a:rPr lang="en-US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r>
              <a:rPr lang="ru-RU" sz="3600" cap="all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endParaRPr lang="ru-RU" sz="3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/>
              <a:t>22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75523" y="4388970"/>
            <a:ext cx="4467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условия участия для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с численностью свыше 5000 чел.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7733" y="4195141"/>
            <a:ext cx="41702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условия определения объемов субсидии для городского и сельского конкурсов</a:t>
            </a:r>
          </a:p>
        </p:txBody>
      </p:sp>
      <p:pic>
        <p:nvPicPr>
          <p:cNvPr id="3074" name="Picture 2" descr="C:\Users\968F~1\AppData\Local\Temp\7zEC5BD.tmp\block_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56322" r="69088" b="21839"/>
          <a:stretch/>
        </p:blipFill>
        <p:spPr bwMode="auto">
          <a:xfrm>
            <a:off x="2768404" y="1797594"/>
            <a:ext cx="2334712" cy="209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968F~1\AppData\Local\Temp\7zE9EDE.tmp\0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 t="42242" r="59591" b="27908"/>
          <a:stretch/>
        </p:blipFill>
        <p:spPr bwMode="auto">
          <a:xfrm>
            <a:off x="7264153" y="1854291"/>
            <a:ext cx="2197363" cy="17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9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0950" y="0"/>
            <a:ext cx="9055530" cy="1144703"/>
          </a:xfrm>
        </p:spPr>
        <p:txBody>
          <a:bodyPr>
            <a:normAutofit/>
          </a:bodyPr>
          <a:lstStyle/>
          <a:p>
            <a:r>
              <a:rPr lang="ru-RU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ППМИ в 201</a:t>
            </a:r>
            <a:r>
              <a:rPr lang="en-US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r>
              <a:rPr lang="ru-RU" sz="3600" cap="all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endParaRPr lang="ru-RU" sz="3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/>
              <a:t>23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46522" y="1422277"/>
            <a:ext cx="9081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предполагается, что объект будет реализован на территории </a:t>
            </a:r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населенного пункта 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численностью </a:t>
            </a:r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свыше </a:t>
            </a:r>
          </a:p>
          <a:p>
            <a:pPr algn="ctr"/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 чел</a:t>
            </a:r>
            <a:r>
              <a:rPr lang="ru-RU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Решением Совета данного МО  можно выбрать участие в конкурсе </a:t>
            </a:r>
          </a:p>
          <a:p>
            <a:pPr algn="ctr"/>
            <a:r>
              <a:rPr lang="ru-R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округов</a:t>
            </a:r>
          </a:p>
        </p:txBody>
      </p:sp>
      <p:pic>
        <p:nvPicPr>
          <p:cNvPr id="7" name="Picture 3" descr="C:\Users\968F~1\AppData\Local\Temp\7zE468B.tmp\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9" t="54726" r="70616" b="19005"/>
          <a:stretch/>
        </p:blipFill>
        <p:spPr bwMode="auto">
          <a:xfrm>
            <a:off x="1775520" y="4676663"/>
            <a:ext cx="1241776" cy="1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078946"/>
              </p:ext>
            </p:extLst>
          </p:nvPr>
        </p:nvGraphicFramePr>
        <p:xfrm>
          <a:off x="611777" y="885099"/>
          <a:ext cx="11292114" cy="564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7240"/>
                <a:gridCol w="6704874"/>
              </a:tblGrid>
              <a:tr h="564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 на участие в конкурсном отборе имеют: 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городские округа, городские и сельские поселения, муниципальные районы.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97129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 об участии в конкурсном отборе проектов развития общественной инфраструктуры, основанных на местных инициативах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принимает Совет муниципального образования.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4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 конкурсному отбору допускаются проекты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развитию следующих типов объектов общественной инфраструктуры (в том числе по строительству и реконструкции, не требующим получения разрешения на строительство; техническому перевооружению, капитальному ремонту, ремонту объектов капитального строительства; приобретению оборудования, техники):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жилищно-коммунального хозяйства, в том числе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электро-, тепло-, газо- и водоснабжения, водоотведения, снабжения населения топливом, объекты благоустройства (включая освещение улиц), объекты сбора (в том числе раздельного) твердых коммунальных/бытовых отходов и мусора;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автомобильные дороги местного значения и сооружения на них;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для обеспечения первичных мер пожарной безопасности;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для обеспечения жителей услугами бытового обслуживания;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игровые площадки;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учреждения библиотечного обслуживания населения;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учреждения культуры;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учреждения образования;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культурного наследия;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физической культуры и массового спорта;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места массового отдыха населения;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места захоронения;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объекты общественной инфраструктуры, находящиеся в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собственности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соответствующих муниципальных образований.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1777" y="146435"/>
            <a:ext cx="11292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условия участия в конкурсном отборе проектов развития общественной инфраструктуры, основанных на местных инициативах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20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114273"/>
              </p:ext>
            </p:extLst>
          </p:nvPr>
        </p:nvGraphicFramePr>
        <p:xfrm>
          <a:off x="87087" y="104505"/>
          <a:ext cx="12043953" cy="6661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1736"/>
                <a:gridCol w="424744"/>
                <a:gridCol w="803164"/>
                <a:gridCol w="753646"/>
                <a:gridCol w="700686"/>
                <a:gridCol w="1576251"/>
                <a:gridCol w="570106"/>
                <a:gridCol w="535883"/>
                <a:gridCol w="1020927"/>
                <a:gridCol w="250524"/>
                <a:gridCol w="1306286"/>
              </a:tblGrid>
              <a:tr h="27858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проектов развития в 2018 году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068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3" marR="6653" marT="665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Критерий/Параметр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МР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1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 сумма баллов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макс. сумма баллов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5255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участников реализации проекта в его софинансирование: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стороны бюджета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5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стороны организаций  и др. внебюджетных источников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стороны населения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968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Вклад участников реализации проекта в его софинансирование в </a:t>
                      </a:r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неденежной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стороны населения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5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стороны организаций  и др. внебюджетных источников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5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благополучателей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численности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968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Воздействие на состояние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окружающей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54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ресурсов на эксплуатацию объекта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154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участия населения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населения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ТСЖ, МКД и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тд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предварит. Мероприятия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заключительные мероприятия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968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средств массовой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создаваемых рабочих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104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3" marR="6653" marT="66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753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35100" r="73962" b="38621"/>
          <a:stretch/>
        </p:blipFill>
        <p:spPr bwMode="auto">
          <a:xfrm>
            <a:off x="7825735" y="2731694"/>
            <a:ext cx="306650" cy="39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8" t="6667" r="49860" b="76552"/>
          <a:stretch/>
        </p:blipFill>
        <p:spPr bwMode="auto">
          <a:xfrm>
            <a:off x="2256745" y="2708920"/>
            <a:ext cx="495296" cy="4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7356" r="70916" b="68672"/>
          <a:stretch/>
        </p:blipFill>
        <p:spPr bwMode="auto">
          <a:xfrm rot="621318">
            <a:off x="9491579" y="2660398"/>
            <a:ext cx="457595" cy="4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1324" y="258843"/>
            <a:ext cx="9112028" cy="792088"/>
          </a:xfrm>
        </p:spPr>
        <p:txBody>
          <a:bodyPr>
            <a:normAutofit fontScale="90000"/>
          </a:bodyPr>
          <a:lstStyle/>
          <a:p>
            <a:r>
              <a:rPr lang="ru-RU" sz="36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ППМИ в 2018 году. Календарный план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ru-RU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07358"/>
              </p:ext>
            </p:extLst>
          </p:nvPr>
        </p:nvGraphicFramePr>
        <p:xfrm>
          <a:off x="1631504" y="2407187"/>
          <a:ext cx="8928992" cy="16382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2220"/>
                <a:gridCol w="1849378"/>
                <a:gridCol w="1785798"/>
                <a:gridCol w="1785798"/>
                <a:gridCol w="1785798"/>
              </a:tblGrid>
              <a:tr h="936104"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91"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 smtClean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2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r>
                        <a:rPr lang="ru-RU" sz="15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 ноября 2017г.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</a:t>
                      </a:r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</a:t>
                      </a:r>
                    </a:p>
                    <a:p>
                      <a:pPr algn="ctr" rtl="0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декабря 2017 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25 февраля 2018 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12 марта 2018 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631504" y="1900499"/>
            <a:ext cx="8756376" cy="4485901"/>
            <a:chOff x="136104" y="2255467"/>
            <a:chExt cx="8756376" cy="4485901"/>
          </a:xfrm>
        </p:grpSpPr>
        <p:sp>
          <p:nvSpPr>
            <p:cNvPr id="5" name="Объект 2"/>
            <p:cNvSpPr txBox="1">
              <a:spLocks/>
            </p:cNvSpPr>
            <p:nvPr/>
          </p:nvSpPr>
          <p:spPr>
            <a:xfrm>
              <a:off x="2411760" y="5085184"/>
              <a:ext cx="6480720" cy="16561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6104" y="2330970"/>
              <a:ext cx="1745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Объявление конкурса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44907" y="2290230"/>
              <a:ext cx="1626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 об участии в ППМИ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11381" y="2290434"/>
              <a:ext cx="1521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Мероприятия с участием населения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52120" y="2312380"/>
              <a:ext cx="17281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Подготовка конкурсной документации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57469" y="2255467"/>
              <a:ext cx="1335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Проверка заявок в ИСУ</a:t>
              </a:r>
            </a:p>
          </p:txBody>
        </p:sp>
      </p:grp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417966"/>
              </p:ext>
            </p:extLst>
          </p:nvPr>
        </p:nvGraphicFramePr>
        <p:xfrm>
          <a:off x="2289758" y="4918580"/>
          <a:ext cx="7315200" cy="15749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3690"/>
                <a:gridCol w="1893910"/>
                <a:gridCol w="1828800"/>
                <a:gridCol w="1828800"/>
              </a:tblGrid>
              <a:tr h="870215"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91"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500" b="0" i="0" u="none" strike="noStrike" dirty="0" smtClean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13 марта по 13 апреля 2018 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апреля  </a:t>
                      </a:r>
                      <a:r>
                        <a:rPr lang="ru-RU" sz="15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июнь-август</a:t>
                      </a:r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 г.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70" marR="8170" marT="8171" marB="0" anchor="ctr">
                    <a:lnL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2355540" y="4365106"/>
            <a:ext cx="8863880" cy="4469567"/>
            <a:chOff x="28600" y="2271802"/>
            <a:chExt cx="8863880" cy="4469566"/>
          </a:xfrm>
        </p:grpSpPr>
        <p:sp>
          <p:nvSpPr>
            <p:cNvPr id="19" name="Объект 2"/>
            <p:cNvSpPr txBox="1">
              <a:spLocks/>
            </p:cNvSpPr>
            <p:nvPr/>
          </p:nvSpPr>
          <p:spPr>
            <a:xfrm>
              <a:off x="2411760" y="5085184"/>
              <a:ext cx="6480720" cy="16561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600" y="2271802"/>
              <a:ext cx="17457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Прием конкурсной документации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74379" y="2290230"/>
              <a:ext cx="2005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тура конкурса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70966" y="2290434"/>
              <a:ext cx="1521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Проведение </a:t>
              </a:r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 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тура конкурса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08105" y="2300491"/>
              <a:ext cx="17281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Работы по реализации проектов</a:t>
              </a:r>
            </a:p>
          </p:txBody>
        </p:sp>
      </p:grpSp>
      <p:pic>
        <p:nvPicPr>
          <p:cNvPr id="28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2" t="2069" r="30383" b="72978"/>
          <a:stretch/>
        </p:blipFill>
        <p:spPr bwMode="auto">
          <a:xfrm>
            <a:off x="4116542" y="2708920"/>
            <a:ext cx="336794" cy="5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9" t="1839" r="1874" b="80460"/>
          <a:stretch/>
        </p:blipFill>
        <p:spPr bwMode="auto">
          <a:xfrm>
            <a:off x="5745756" y="2632069"/>
            <a:ext cx="843164" cy="60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6" t="35274" r="46954" b="38850"/>
          <a:stretch/>
        </p:blipFill>
        <p:spPr bwMode="auto">
          <a:xfrm>
            <a:off x="2878559" y="5014018"/>
            <a:ext cx="441527" cy="5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61839" r="62776" b="16322"/>
          <a:stretch/>
        </p:blipFill>
        <p:spPr bwMode="auto">
          <a:xfrm>
            <a:off x="4877244" y="4961742"/>
            <a:ext cx="453687" cy="6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" descr="C:\Users\968F~1\AppData\Local\Temp\7zEE62E.tmp\block_1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61839" r="62776" b="16322"/>
          <a:stretch/>
        </p:blipFill>
        <p:spPr bwMode="auto">
          <a:xfrm>
            <a:off x="6701054" y="4972521"/>
            <a:ext cx="446469" cy="6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968F~1\AppData\Local\Temp\7zE9C77.tmp\block_10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5" t="35274" r="14196" b="43448"/>
          <a:stretch/>
        </p:blipFill>
        <p:spPr bwMode="auto">
          <a:xfrm>
            <a:off x="8409949" y="5065673"/>
            <a:ext cx="578382" cy="57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9336" y="365065"/>
            <a:ext cx="9055530" cy="1144703"/>
          </a:xfrm>
        </p:spPr>
        <p:txBody>
          <a:bodyPr>
            <a:noAutofit/>
          </a:bodyPr>
          <a:lstStyle/>
          <a:p>
            <a:r>
              <a:rPr lang="ru-RU" sz="3600" cap="all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Контрольные точки</a:t>
            </a:r>
            <a:endParaRPr lang="ru-RU" sz="3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335" y="2308434"/>
            <a:ext cx="3019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декабря 2017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3533" y="3354257"/>
            <a:ext cx="3205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февраля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3533" y="5439174"/>
            <a:ext cx="284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апреля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5749" y="4361909"/>
            <a:ext cx="278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марта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13557" y="2240970"/>
            <a:ext cx="3630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все итоговые собрания населения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3558" y="3200369"/>
            <a:ext cx="3568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пакет документов в ИСУ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3979" y="4331132"/>
            <a:ext cx="400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заявки в ИСУ проверены и приняты к приему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3557" y="5285286"/>
            <a:ext cx="4278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конкурсные заявки сданы в печатном виде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087888" y="2308434"/>
            <a:ext cx="0" cy="3653960"/>
          </a:xfrm>
          <a:prstGeom prst="line">
            <a:avLst/>
          </a:prstGeom>
          <a:ln w="285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968F~1\AppData\Local\Temp\7zE9EDE.tmp\0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2" t="48365" r="36516" b="23873"/>
          <a:stretch/>
        </p:blipFill>
        <p:spPr bwMode="auto">
          <a:xfrm>
            <a:off x="9096885" y="2044903"/>
            <a:ext cx="1303883" cy="100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968F~1\AppData\Local\Temp\7zE9EDE.tmp\0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4" t="44999" r="20000" b="18151"/>
          <a:stretch/>
        </p:blipFill>
        <p:spPr bwMode="auto">
          <a:xfrm>
            <a:off x="8233042" y="3195124"/>
            <a:ext cx="755116" cy="8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968F~1\AppData\Local\Temp\7zE9EDE.tmp\0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0" t="3358" r="26418" b="59925"/>
          <a:stretch/>
        </p:blipFill>
        <p:spPr bwMode="auto">
          <a:xfrm>
            <a:off x="9592227" y="4261764"/>
            <a:ext cx="982639" cy="83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968F~1\AppData\Local\Temp\7zE9EDE.tmp\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54088" r="82985" b="12092"/>
          <a:stretch/>
        </p:blipFill>
        <p:spPr bwMode="auto">
          <a:xfrm>
            <a:off x="9748827" y="5367341"/>
            <a:ext cx="766615" cy="89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7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ВАЖНО!!!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5074"/>
            <a:ext cx="10515600" cy="4713923"/>
          </a:xfrm>
        </p:spPr>
        <p:txBody>
          <a:bodyPr>
            <a:normAutofit fontScale="92500"/>
          </a:bodyPr>
          <a:lstStyle/>
          <a:p>
            <a:pPr marL="742950" indent="-74295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Формируется 1 заявка от каждого сельского поселения (в том числе и при условии оформления заявок по условиям городского округа).</a:t>
            </a:r>
          </a:p>
          <a:p>
            <a:pPr marL="0" indent="0" algn="just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Font typeface="+mj-lt"/>
              <a:buAutoNum type="arabicPeriod" startAt="2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достоверности сметной стоимости объекта (в случае необходимости) должна быть завершена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 апреля 2018 года.</a:t>
            </a:r>
          </a:p>
          <a:p>
            <a:pPr marL="742950" indent="-742950" algn="just">
              <a:buFont typeface="+mj-lt"/>
              <a:buAutoNum type="arabicPeriod" startAt="2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видеофиксация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заключительного собрания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11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706"/>
            <a:ext cx="10515600" cy="768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предоставления субсидий: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963" y="759655"/>
            <a:ext cx="11521440" cy="5992837"/>
          </a:xfrm>
        </p:spPr>
        <p:txBody>
          <a:bodyPr>
            <a:normAutofit fontScale="85000" lnSpcReduction="20000"/>
          </a:bodyPr>
          <a:lstStyle/>
          <a:p>
            <a:pPr marL="742950" indent="-74295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условии софинансирования со стороны бюджета, населения;</a:t>
            </a:r>
          </a:p>
          <a:p>
            <a:pPr marL="742950" indent="-74295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ГРБС в течении 3-х дней со дня принятия распоряжения Правительства о распределении субсидий направляет уведомления получателям субсидий;</a:t>
            </a:r>
          </a:p>
          <a:p>
            <a:pPr marL="742950" indent="-74295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конкурсных процедур получатели субсидий в течении 5-ти дней после заключения контракта направляют ГРБС информацию о сумме контракта, и сумме высвободившегося объема субсидий, рассчитанного пропорционально вкладам населения, спонсоров, местного бюджета;</a:t>
            </a:r>
          </a:p>
          <a:p>
            <a:pPr marL="742950" indent="-74295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субсидий подлежит уточнению, вносятся изменения в распоряжение Правительства о выделении субсидии;</a:t>
            </a:r>
          </a:p>
          <a:p>
            <a:pPr marL="742950" indent="-74295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15 дней заключается соглашение;</a:t>
            </a:r>
          </a:p>
          <a:p>
            <a:pPr marL="742950" indent="-742950" algn="just"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Высвободившиеся средства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направляются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85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01" y="4532370"/>
            <a:ext cx="3149619" cy="1772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50" y="4532370"/>
            <a:ext cx="2768271" cy="1772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t="19360" b="16273"/>
          <a:stretch/>
        </p:blipFill>
        <p:spPr>
          <a:xfrm>
            <a:off x="663400" y="4532370"/>
            <a:ext cx="3059831" cy="1772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9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8031" y="649705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3600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развития общественной инфраструктуры, основанные на </a:t>
            </a:r>
          </a:p>
          <a:p>
            <a:pPr algn="ctr" fontAlgn="ctr"/>
            <a:r>
              <a:rPr lang="ru-RU" sz="3600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инициативах в муниципальном районе Уфимский район Республики Башкортостан</a:t>
            </a:r>
            <a:endParaRPr lang="ru-RU" sz="3600" b="1" i="1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14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3935760" y="5085184"/>
            <a:ext cx="648072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AA386-35AB-4FF0-8739-4276316B374A}" type="slidenum">
              <a:rPr lang="ru-RU" smtClean="0"/>
              <a:t>30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31238" y="3499509"/>
            <a:ext cx="9143999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6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pic>
        <p:nvPicPr>
          <p:cNvPr id="9" name="Picture 2" descr="C:\Users\Нелли\Desktop\Буклет\лого ЦИГИ\old-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32657"/>
            <a:ext cx="2078360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\\OBCHAYAPAPKA\install\общая папка\_на_конкурс\ППМИ\Зубовский\IMG_27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446" y="1833835"/>
            <a:ext cx="3607040" cy="4594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\\OBCHAYAPAPKA\install\общая папка\_на_конкурс\ППМИ\Зубовский\IMG_27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" y="1833835"/>
            <a:ext cx="3436892" cy="4594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\\OBCHAYAPAPKA\install\общая папка\ППМИ\ППМИ 2016\Зубовский\IMG_24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327" y="1833835"/>
            <a:ext cx="3487176" cy="2302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Изображение проекта после реализации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327" y="4271272"/>
            <a:ext cx="3487176" cy="2157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00405" y="718443"/>
            <a:ext cx="9296071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Зубовском сельсовете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результате реализации проекта была 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отремонтирована дорога по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ул.Школьная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с.Нижегородка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Созданы условия для комфортного передвижения жителей поселка: для школьников, которые ежедневно ходят в школу, для </a:t>
            </a:r>
            <a:endParaRPr kumimoji="0" lang="en-US" alt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 с маленькими детьми, для жителей пожилого возраста, которым было сложно передвигаться по существующей дороге.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01336" y="93480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722240"/>
              </p:ext>
            </p:extLst>
          </p:nvPr>
        </p:nvGraphicFramePr>
        <p:xfrm>
          <a:off x="1436914" y="273252"/>
          <a:ext cx="9623055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366"/>
                <a:gridCol w="6914689"/>
              </a:tblGrid>
              <a:tr h="3074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Зубовский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дороги по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ул.Школьная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Нижегородка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48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1622" y="610364"/>
            <a:ext cx="8412480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Русско-</a:t>
            </a:r>
            <a:r>
              <a:rPr kumimoji="0" lang="ru-RU" altLang="ru-RU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Юрмашском</a:t>
            </a:r>
            <a:r>
              <a:rPr kumimoji="0" lang="ru-RU" alt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сельсовете произвели ремонт</a:t>
            </a:r>
            <a:r>
              <a:rPr kumimoji="0" lang="ru-RU" altLang="ru-RU" sz="13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автомобильной дороги по </a:t>
            </a:r>
            <a:r>
              <a:rPr kumimoji="0" lang="ru-RU" alt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ул.Нефтяников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</a:t>
            </a:r>
            <a:r>
              <a:rPr kumimoji="0" lang="ru-RU" altLang="ru-RU" sz="13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Шмидтово</a:t>
            </a: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5305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5305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9344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76250" y="12934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12934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17668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3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881810"/>
              </p:ext>
            </p:extLst>
          </p:nvPr>
        </p:nvGraphicFramePr>
        <p:xfrm>
          <a:off x="195961" y="184851"/>
          <a:ext cx="11295018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978"/>
                <a:gridCol w="7559040"/>
              </a:tblGrid>
              <a:tr h="30742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Русско-</a:t>
                      </a:r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Юрмашский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автомобильной дороги по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ул.Нефтяников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Шмидтово</a:t>
                      </a:r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24" name="Рисунок 23" descr="Изображение проекта после реализации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7" b="29243"/>
          <a:stretch/>
        </p:blipFill>
        <p:spPr bwMode="auto">
          <a:xfrm>
            <a:off x="1480475" y="1179751"/>
            <a:ext cx="4362995" cy="2495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159757" y="1145986"/>
            <a:ext cx="683713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Рисунок 25" descr="Изображение проекта после реализации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2" b="39632"/>
          <a:stretch/>
        </p:blipFill>
        <p:spPr bwMode="auto">
          <a:xfrm>
            <a:off x="6141874" y="1179751"/>
            <a:ext cx="4142967" cy="24952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141874" y="1179751"/>
            <a:ext cx="923108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после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Рисунок 27" descr="\\OBCHAYAPAPKA\install\общая папка\_на_конкурс\ППМИ\Русский Юрмаш\Фото Нефтяников Шмидтово\image-24-01-17-11-21-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28" y="3901440"/>
            <a:ext cx="4138613" cy="2794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 descr="\\OBCHAYAPAPKA\install\общая папка\ППМИ\ППМИ 2016\Русский Юрмаш\Фото Нефтяников Шмидтово\image-24-01-17-11-21-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75" y="3901440"/>
            <a:ext cx="4362995" cy="27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76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81804"/>
            <a:ext cx="1159110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Черкасском сельсовете по улице Молодёжная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проживают восемь молодых семей, у которых маленькие дети, не было дороги, канавы, бездорожье. Это очень затрудняло проживание здесь.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54210"/>
              </p:ext>
            </p:extLst>
          </p:nvPr>
        </p:nvGraphicFramePr>
        <p:xfrm>
          <a:off x="905692" y="292916"/>
          <a:ext cx="10563497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114"/>
                <a:gridCol w="7907383"/>
              </a:tblGrid>
              <a:tr h="25287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Черкасский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дороги по ул. Молодежная </a:t>
                      </a:r>
                      <a:r>
                        <a:rPr lang="ru-RU" sz="2000" b="1" i="1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с.Черкассы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  <p:pic>
        <p:nvPicPr>
          <p:cNvPr id="4" name="Рисунок 3" descr="Дорога после реализации проект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41" y="1583696"/>
            <a:ext cx="3086916" cy="2556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Дорога после реализации проект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41" y="4287452"/>
            <a:ext cx="3086916" cy="2581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\\OBCHAYAPAPKA\install\общая папка\ППМИ\ППМИ 2016\черкассы\Фото ул.Молодежная с.Черкассы\IMG-20170124-WA00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67" y="1583696"/>
            <a:ext cx="3835853" cy="2556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\\OBCHAYAPAPKA\install\общая папка\ППМИ\ППМИ 2016\черкассы\Фото ул.Молодежная с.Черкассы\IMG-20170124-WA00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67" y="4270792"/>
            <a:ext cx="3835853" cy="25872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844744" y="1583696"/>
            <a:ext cx="683713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470106" y="1583695"/>
            <a:ext cx="923108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после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61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946640"/>
              </p:ext>
            </p:extLst>
          </p:nvPr>
        </p:nvGraphicFramePr>
        <p:xfrm>
          <a:off x="474617" y="257717"/>
          <a:ext cx="10798628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031"/>
                <a:gridCol w="7961597"/>
              </a:tblGrid>
              <a:tr h="3074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Алексеевский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стелы "Труженикам тыла и детям войны" </a:t>
                      </a:r>
                    </a:p>
                  </a:txBody>
                  <a:tcPr marL="7502" marR="7502" marT="7502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444137" y="774012"/>
            <a:ext cx="1263613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в памяти подвигов наших земляков нашла отражение в осуществлении обустройства стелы «Труженикам тыла и детям войны» на территории сельского поселения Алексеевский сельсовет. После обустройства к стеле приходят ветераны, активисты, школьники, студенты и жители деревни, чтобы почтить память тех, кто принимал участие в достижении Победы в Великой Отечественной войне, и возложить к стеле цветы. Стела стала основным местом проведения, торжественных мероприятий, посвященных историческим событиям нашей Родины: «День победы», «День памяти и скорби», «День Защитника Отечества» и др. 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Совместная социально-значимая деятельность помогает наладить контакт молодежи с пожилыми людьми, позволит     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узнать друг друга лучше и сократить разрыв между поколениями.</a:t>
            </a:r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t="6951" r="20436" b="34250"/>
          <a:stretch/>
        </p:blipFill>
        <p:spPr>
          <a:xfrm>
            <a:off x="3510552" y="2774560"/>
            <a:ext cx="4527459" cy="401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1163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414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96092" y="790575"/>
            <a:ext cx="1236617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 д. Загорский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Чесноковского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сельсовета установили следующее оборудование для детской площадки: детский игровой комплекс "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Топотушки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 щитом", качалка на пружине Машинка, качели стандартные одинарные с подвеской, песочный дворик.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154696"/>
              </p:ext>
            </p:extLst>
          </p:nvPr>
        </p:nvGraphicFramePr>
        <p:xfrm>
          <a:off x="1604554" y="239136"/>
          <a:ext cx="8358134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457"/>
                <a:gridCol w="4972677"/>
              </a:tblGrid>
              <a:tr h="31209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Чесноковский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детской площадки</a:t>
                      </a: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8" name="Рисунок 7" descr="Изображение проекта до реализаци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4" y="2840040"/>
            <a:ext cx="4288973" cy="28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Изображение проекта до реализац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21" y="1631453"/>
            <a:ext cx="5537522" cy="257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Изображение проекта до реализаци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21" y="4310743"/>
            <a:ext cx="5537522" cy="244710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844744" y="2557632"/>
            <a:ext cx="683713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до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783621" y="1631453"/>
            <a:ext cx="923108" cy="34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после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9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075" y="0"/>
            <a:ext cx="669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2216" y="923203"/>
            <a:ext cx="7489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 по установке уличных тренажеров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с.Авдон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Авдонский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с/с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169654"/>
              </p:ext>
            </p:extLst>
          </p:nvPr>
        </p:nvGraphicFramePr>
        <p:xfrm>
          <a:off x="121919" y="239136"/>
          <a:ext cx="11338560" cy="31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452"/>
                <a:gridCol w="8543108"/>
              </a:tblGrid>
              <a:tr h="30742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Авдонский</a:t>
                      </a:r>
                      <a:r>
                        <a:rPr lang="ru-RU" sz="2000" b="1" i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</a:t>
                      </a:r>
                      <a:endParaRPr lang="ru-RU" sz="2000" b="1" i="1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02" marR="7502" marT="7502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i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и монтаж уличных тренажеров на стадионе с. Авдон </a:t>
                      </a:r>
                    </a:p>
                  </a:txBody>
                  <a:tcPr marL="7502" marR="7502" marT="7502" marB="0"/>
                </a:tc>
              </a:tr>
            </a:tbl>
          </a:graphicData>
        </a:graphic>
      </p:graphicFrame>
      <p:pic>
        <p:nvPicPr>
          <p:cNvPr id="5" name="Рисунок 4" descr="\\OBCHAYAPAPKA\install\общая папка\ППМИ\ППМИ 2016\Авдон\IMG_30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76" y="2033633"/>
            <a:ext cx="2941681" cy="360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\\OBCHAYAPAPKA\install\общая папка\ППМИ\ППМИ 2016\Авдон\IMG_309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63"/>
          <a:stretch/>
        </p:blipFill>
        <p:spPr bwMode="auto">
          <a:xfrm>
            <a:off x="3324495" y="2033633"/>
            <a:ext cx="2876007" cy="360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\\OBCHAYAPAPKA\install\общая папка\ППМИ\ППМИ 2016\Авдон\IMG_308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39" y="2033633"/>
            <a:ext cx="5609590" cy="3609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172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1569</Words>
  <Application>Microsoft Office PowerPoint</Application>
  <PresentationFormat>Широкоэкранный</PresentationFormat>
  <Paragraphs>276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Программа поддержки  местных инициатив в республике башкортостан </vt:lpstr>
      <vt:lpstr>ППМИ в 2016 и 2017 годах. Победители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ППМИ 2018</vt:lpstr>
      <vt:lpstr>Кто есть кто в ППМИ</vt:lpstr>
      <vt:lpstr>ППМИ в 2018 году. Изменения</vt:lpstr>
      <vt:lpstr>ППМИ в 2018 году. Изменения</vt:lpstr>
      <vt:lpstr>Презентация PowerPoint</vt:lpstr>
      <vt:lpstr>Презентация PowerPoint</vt:lpstr>
      <vt:lpstr>ППМИ в 2018 году. Календарный план</vt:lpstr>
      <vt:lpstr>Контрольные точки</vt:lpstr>
      <vt:lpstr>ВАЖНО!!! </vt:lpstr>
      <vt:lpstr>Условия предоставления субсидий: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Алина</cp:lastModifiedBy>
  <cp:revision>40</cp:revision>
  <cp:lastPrinted>2017-11-21T03:19:25Z</cp:lastPrinted>
  <dcterms:created xsi:type="dcterms:W3CDTF">2017-11-20T09:49:38Z</dcterms:created>
  <dcterms:modified xsi:type="dcterms:W3CDTF">2017-11-21T03:22:26Z</dcterms:modified>
</cp:coreProperties>
</file>